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/>
  <p:notesSz cx="6858000" cy="1219169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60" y="4406900"/>
            <a:ext cx="1036294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60" y="2906713"/>
            <a:ext cx="1036294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5" y="1535113"/>
            <a:ext cx="538678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5" y="2174875"/>
            <a:ext cx="538678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2" y="1535113"/>
            <a:ext cx="5388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2" y="2174875"/>
            <a:ext cx="5388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5" y="273050"/>
            <a:ext cx="40109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5" y="1435100"/>
            <a:ext cx="40109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8" y="4800600"/>
            <a:ext cx="73150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8" y="612775"/>
            <a:ext cx="73150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8" y="5367338"/>
            <a:ext cx="73150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9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5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5" y="274638"/>
            <a:ext cx="1097252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5" y="1600200"/>
            <a:ext cx="1097252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5" y="6356350"/>
            <a:ext cx="2844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6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![IsoStruct Logo](https://dist.neo4j.com/wp-content/uploads/20170726233003/hello-world-neo4j-inc-company-name-change.png =400w)</a:t>
            </a:r>
            <a:br/>
            <a:r>
              <a:rPr lang="en-US" sz="1800" dirty="0"/>
              <a:t/>
            </a:r>
            <a:r>
              <a:rPr lang="en-US" sz="3900" dirty="0">
                <a:latin typeface="papyrus"/>
              </a:rPr>
              <a:t>More Neo4J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0058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Some things we missed last time and some answered questions. </a:t>
            </a:r>
            <a:r>
              <a:rPr lang="en-US" sz="1800" dirty="0">
                <a:solidFill>
                  <a:srgbClr val="EF4444"/>
                </a:solidFill>
              </a:rPr>
              <a:t>ACID Compliance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3B82F6"/>
                </a:solidFill>
              </a:rPr>
              <a:t>How it stores your data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A855F7"/>
                </a:solidFill>
              </a:rPr>
              <a:t>the matrix,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22C55E"/>
                </a:solidFill>
              </a:rPr>
              <a:t>more</a:t>
            </a:r>
            <a:r>
              <a:rPr lang="en-US" sz="1800" dirty="0"/>
              <a:t>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1800" dirty="0"/>
              <a:t>ACID Compliance?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WAL and Disk Persistance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Neo4J uses </a:t>
            </a:r>
            <a:r>
              <a:rPr lang="en-US" sz="1800" b="1" dirty="0"/>
              <a:t>Write Ahead Logging(WAL)</a:t>
            </a:r>
            <a:r>
              <a:rPr lang="en-US" sz="1800" dirty="0"/>
              <a:t> to store changes to disc before making changes to the actual database.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Neo4J Also Has Native Persistance Using </a:t>
            </a:r>
            <a:r>
              <a:rPr lang="en-US" sz="1800" dirty="0">
                <a:solidFill>
                  <a:srgbClr val="EF4444"/>
                </a:solidFill>
              </a:rPr>
              <a:t>**neostore**</a:t>
            </a:r>
            <a:r>
              <a:rPr lang="en-US" sz="1800" dirty="0"/>
              <a:t> files. A custom format used by Neo4J to be able to store the graph database in files.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31089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Neo4J lets you create volumeless Databases Though So If you do not provide a volume it loses </a:t>
            </a:r>
            <a:r>
              <a:rPr lang="en-US" sz="1800" b="1" dirty="0"/>
              <a:t>Durability</a:t>
            </a:r>
            <a:r>
              <a:rPr lang="en-US" sz="1800" dirty="0"/>
              <a:t> but this makes things like testing and experimantion easier.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How Neo4j Packs Data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0058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Neo4j uses compact, dynamically packed records rather than giving every field a fixed 64 </a:t>
            </a:r>
            <a:r>
              <a:rPr lang="en-US" sz="1800" b="1" dirty="0"/>
              <a:t>bit</a:t>
            </a:r>
            <a:r>
              <a:rPr lang="en-US" sz="1800" dirty="0"/>
              <a:t> value.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14630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IDs are packed into fewer bits because most databases don't need the full 64-</a:t>
            </a:r>
            <a:r>
              <a:rPr lang="en-US" sz="1800" b="1" dirty="0"/>
              <a:t>bit</a:t>
            </a:r>
            <a:r>
              <a:rPr lang="en-US" sz="1800" dirty="0"/>
              <a:t> range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19202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High bits can be stored separately and combined when the full ID is needed</a:t>
            </a:r>
            <a:br/>
            <a:r>
              <a:rPr lang="en-US" sz="1800" dirty="0"/>
              <a:t>Fields share bits within a record to minimize wasted space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2377440"/>
            <a:ext cx="10728655" cy="4114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b="1" dirty="0"/>
              <a:t>Small</a:t>
            </a:r>
            <a:r>
              <a:rPr lang="en-US" sz="1800" dirty="0"/>
              <a:t> values can be stored inline instead of requiring another record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7" name="TextBox 6"/>
          <p:cNvSpPr txBox="1"/>
          <p:nvPr/>
        </p:nvSpPr>
        <p:spPr>
          <a:xfrm>
            <a:off x="731520" y="2788920"/>
            <a:ext cx="10728655" cy="4114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b="1" dirty="0"/>
              <a:t>Large</a:t>
            </a:r>
            <a:r>
              <a:rPr lang="en-US" sz="1800" dirty="0"/>
              <a:t> values spill into separate dynamic records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8" name="TextBox 7"/>
          <p:cNvSpPr txBox="1"/>
          <p:nvPr/>
        </p:nvSpPr>
        <p:spPr>
          <a:xfrm>
            <a:off x="731520" y="3200400"/>
            <a:ext cx="10728655" cy="4114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b="1" dirty="0"/>
              <a:t>Flags</a:t>
            </a:r>
            <a:r>
              <a:rPr lang="en-US" sz="1800" dirty="0"/>
              <a:t> and type information are packed into unused/high-order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9" name="TextBox 8"/>
          <p:cNvSpPr txBox="1"/>
          <p:nvPr/>
        </p:nvSpPr>
        <p:spPr>
          <a:xfrm>
            <a:off x="731520" y="3611880"/>
            <a:ext cx="10728655" cy="4114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b="1" dirty="0"/>
              <a:t>Records</a:t>
            </a:r>
            <a:r>
              <a:rPr lang="en-US" sz="1800" dirty="0"/>
              <a:t> use fixed-size slots, making records easy to locate and update on disk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10" name="TextBox 9"/>
          <p:cNvSpPr txBox="1"/>
          <p:nvPr/>
        </p:nvSpPr>
        <p:spPr>
          <a:xfrm>
            <a:off x="731520" y="40233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b="1" dirty="0"/>
              <a:t>Goal:</a:t>
            </a:r>
            <a:r>
              <a:rPr lang="en-US" sz="1800" dirty="0"/>
              <a:t> fit as much graph information as possible into a small number of bytes </a:t>
            </a:r>
            <a:br/>
            <a:r>
              <a:rPr lang="en-US" sz="1800" dirty="0"/>
              <a:t>while still allowing the graph to grow dynamically.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Nodes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16 bytes per node record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In use: 1 bit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First relationship: ~35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31089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First property: ~36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7" name="TextBox 6"/>
          <p:cNvSpPr txBox="1"/>
          <p:nvPr/>
        </p:nvSpPr>
        <p:spPr>
          <a:xfrm>
            <a:off x="731520" y="35661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Labels + flags: remaining bits</a:t>
            </a:r>
            <a:endParaRPr lang="en-US"/>
          </a:p>
        </p:txBody>
      </p:sp>
      <p:pic xmlns:a="http://schemas.openxmlformats.org/drawingml/2006/main" xmlns:p="http://schemas.openxmlformats.org/presentationml/2006/main" xmlns:r="http://schemas.openxmlformats.org/officeDocument/2006/relationships">
        <p:nvPicPr>
          <p:cNvPr id="9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648" y="4023360"/>
            <a:ext cx="5486400" cy="16286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Relationships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32 bytes per relationship record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Start node ID: ~35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End node ID: ~35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31089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Next from start: ~35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7" name="TextBox 6"/>
          <p:cNvSpPr txBox="1"/>
          <p:nvPr/>
        </p:nvSpPr>
        <p:spPr>
          <a:xfrm>
            <a:off x="731520" y="35661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Next from end: ~35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8" name="TextBox 7"/>
          <p:cNvSpPr txBox="1"/>
          <p:nvPr/>
        </p:nvSpPr>
        <p:spPr>
          <a:xfrm>
            <a:off x="731520" y="40233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Property pointer: ~36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9" name="TextBox 8"/>
          <p:cNvSpPr txBox="1"/>
          <p:nvPr/>
        </p:nvSpPr>
        <p:spPr>
          <a:xfrm>
            <a:off x="731520" y="4480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Relationship type: ~16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10" name="TextBox 9"/>
          <p:cNvSpPr txBox="1"/>
          <p:nvPr/>
        </p:nvSpPr>
        <p:spPr>
          <a:xfrm>
            <a:off x="731520" y="49377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Flags + additional bits</a:t>
            </a:r>
            <a:br/>
            <a:r>
              <a:rPr lang="en-US" sz="1800" dirty="0"/>
              <a:t>![IsoStruct Logo](https://i.postimg.cc/fyMFc9Br/Relationship-Image-2.png)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Properties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32 bytes per property record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4 × 64-bit blocks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Each block can encode: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31089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Property key ID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7" name="TextBox 6"/>
          <p:cNvSpPr txBox="1"/>
          <p:nvPr/>
        </p:nvSpPr>
        <p:spPr>
          <a:xfrm>
            <a:off x="731520" y="35661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Type: 4 bits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8" name="TextBox 7"/>
          <p:cNvSpPr txBox="1"/>
          <p:nvPr/>
        </p:nvSpPr>
        <p:spPr>
          <a:xfrm>
            <a:off x="731520" y="40233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Value or pointer to value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9" name="TextBox 8"/>
          <p:cNvSpPr txBox="1"/>
          <p:nvPr/>
        </p:nvSpPr>
        <p:spPr>
          <a:xfrm>
            <a:off x="731520" y="4480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Large strings/arrays can use additional dynamic storage</a:t>
            </a:r>
            <a:br/>
            <a:r>
              <a:rPr lang="en-US" sz="1800" dirty="0"/>
              <a:t>![IsoStruct Logo](https://i.postimg.cc/zvLhPdtR/Property-Image.png =300w)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The Matrix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4114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b="1" dirty="0"/>
              <a:t>Cypher</a:t>
            </a:r>
            <a:r>
              <a:rPr lang="en-US" sz="1800" dirty="0"/>
              <a:t> — Neo4j’s graph query language. This is the most obvious Matrix reference: Cypher is the character in The Matrix who betrays the crew.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1965960"/>
            <a:ext cx="10728655" cy="4114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b="1" dirty="0"/>
              <a:t>Neo</a:t>
            </a:r>
            <a:r>
              <a:rPr lang="en-US" sz="1800" dirty="0"/>
              <a:t> — Obviously the protagonist of The Matrix. Neo4j’s name is a play on “Neo” + “4j” (Java).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377440"/>
            <a:ext cx="10728655" cy="4114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b="1" dirty="0"/>
              <a:t>Morpheus</a:t>
            </a:r>
            <a:r>
              <a:rPr lang="en-US" sz="1800" dirty="0"/>
              <a:t> — The Matrix character; Neo4j has historically used Morpheus in various internal/project contexts, and the name shows up in the broader Neo4j ecosystem.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2788920"/>
            <a:ext cx="10728655" cy="4114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b="1" dirty="0"/>
              <a:t>Trinity</a:t>
            </a:r>
            <a:r>
              <a:rPr lang="en-US" sz="1800" dirty="0"/>
              <a:t> — Another major Matrix character. Neo4j Trinity is/was a graph-related technology/project name in the Neo4j ecosystem.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