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/>
  <p:notesSz cx="6858000" cy="1219169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notesMaster" Target="notesMasters/notesMaster1.xml"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Neo4j gets its name from the prefix "Neo" (new) and "4j" (for Java, its original implementation language). Originally released in 2010. The team has never officially confirmed a Matrix reference, but Neo and Cypher line up a little too well to be a total coincidence.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Graph databases are optimized for connected data — social networks, recommendations, and fraud detection, where traversing relationships matters more than joining tables.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APOC stands for "Awesome Procedures on Cypher." It's an add-on library, not part of core Neo4j, so it has to be enabled explicitly — see the Docker slide later on.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Point out the pattern syntax: parentheses are nodes, square brackets are relationships, and the arrow always shows direction.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MATCH finds patterns, WHERE filters them, and RETURN decides what comes back — those three clauses show up in almost every query. DETACH DELETE is the one people forget: a plain DELETE on a node with relationships still attached will error out.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APOC procedures are disabled by default. The NEO4J_dbms_security_procedures_unrestricted env var is what turns them on — easy to forget and a common source of "procedure not found" errors.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Causal clustering is what gives Neo4j its read scalability — writes always go through the leader, but reads can fan out across followers and read replicas.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Causality here means cause-and-effect ordering, not that every replica is instantly in sync — that distinction is exactly why there's a menu of consistency options instead of just one.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Durability specifically comes from the transaction log: once a commit is acknowledged, Neo4j has already written it to disk, so a crash right after can still recover it.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Wrap up by contrasting with relational modeling: in SQL you design tables and join at query time; in Cypher, the relationships already exist to traverse.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1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60" y="4406900"/>
            <a:ext cx="1036294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60" y="2906713"/>
            <a:ext cx="1036294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5" y="1535113"/>
            <a:ext cx="538678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5" y="2174875"/>
            <a:ext cx="538678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2" y="1535113"/>
            <a:ext cx="5388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2" y="2174875"/>
            <a:ext cx="5388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5" y="273050"/>
            <a:ext cx="40109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5" y="1435100"/>
            <a:ext cx="40109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8" y="4800600"/>
            <a:ext cx="73150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8" y="612775"/>
            <a:ext cx="73150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8" y="5367338"/>
            <a:ext cx="731501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9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5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5" y="274638"/>
            <a:ext cx="109725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5" y="1600200"/>
            <a:ext cx="109725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5" y="6356350"/>
            <a:ext cx="2844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6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T6L9EoBy8Zk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600" dirty="0">
                <a:solidFill>
                  <a:srgbClr val="EF4444"/>
                </a:solidFill>
                <a:latin typeface="Georgia"/>
              </a:rPr>
              <a:t>Neo4j &amp; Cypher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Graph databases, from nodes to APOC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A quick tour of graph database concepts, Cypher's query patterns, and the APOC utility library, built from the class notes on Neo4j fundamentals. Neo4j is a highly scalable, graph-based NoSQL database designed to efficiently store and query complex relationships between data, using Cypher as its native query language.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Graph Basics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Nodes, relationships, properties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A graph database stores data as nodes (entities) and relationships (connections), each optionally carrying properties.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24688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Nodes represent entities, similar to a record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Relationships always have a direction and a type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Properties are key-value pairs on nodes or relationships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Labels group nodes into types like Person or Product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Optimized for complex, deeply interconnected data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Neo4j specifically uses the property graph model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Core Terms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A quick glossary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288036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Graph — the full dataset of nodes, relationships, and properties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Path — a sequence of connected nodes and relationships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Traversal — walking the graph to query or explore data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Cypher — Neo4j's declarative query language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APOC — Awesome Procedures On Cypher, a utility library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Property Graph — a graph model where relationships carry a type and properties, not just a connection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Relationship — always directed, always typed, and can hold its own properties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Cypher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Pattern matching over graphs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Cypher is Neo4j's declarative query language: you describe the pattern you want, not the steps to find it. It's used by developers worldwide and gives expressive, efficient queries over property graphs.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41148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Create a node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(p:Person {name: 'John', age: 30})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Create a relationship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(a:Person {name: 'John'}), (b:Person {name: 'Jane'})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(a)-[:FRIENDS_WITH {since: 2020}]-&gt;(b)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Update a node's properties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 {name: 'John'})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SET p.age = 31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Querying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Find, filter, traverse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905256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Find a node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 {name: 'John'})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p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Filter and traverse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(p:Person)-[:FRIENDS_WITH]-&gt;(friend)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WHERE p.age &gt; 25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friend.name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Count relationships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(a)-[r:FRIENDS_WITH]-&gt;(b)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count(r)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Shortest path between two nodes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path = shortestPath(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(a:Person {name: 'John'})-[:FRIENDS_WITH*]-(b:Person {name: 'Jane'})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RETURN path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Delete a node and its relationships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MATCH (p:Person {name: 'John'})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DETACH DELETE p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Indexes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Faster lookups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Indexes speed up queries that filter on a property, the same way an index does in a relational database — instead of scanning the whole graph, Neo4j consults the index and jumps straight to the matching nodes.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Node property indexes — fast lookup by a single property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Composite indexes — cover more than one property at once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Relationship property indexes — speed up filtering on edges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Text indexes — case-insensitive string search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4297680"/>
            <a:ext cx="10728655" cy="370332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Single-property, composite, relationship, and text indexes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INDEX FOR (p:Person) ON (p.name);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INDEX FOR (p:Person) ON (p.firstName, p.lastName);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INDEX FOR ()-[r:LIKES]-() ON (r.since);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CREATE TEXT INDEX FOR (p:Person) ON (p.name);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/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// List and drop indexes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CALL db.indexes();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DROP INDEX index_name;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APOC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Awesome Procedures On Cypher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APOC extends Cypher with hundreds of procedures and functions, making complex data manipulation, graph algorithms, and integrations with external systems much easier.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246888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Graph algorithms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Data import and export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Data transformation utilities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Integration with external systems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Utility functions for everyday query work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Schema and metadata inspection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6" name="TextBox 5"/>
          <p:cNvSpPr txBox="1"/>
          <p:nvPr/>
        </p:nvSpPr>
        <p:spPr>
          <a:xfrm>
            <a:off x="731520" y="5120640"/>
            <a:ext cx="10728655" cy="20574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docker run -d --name neo4j-apoc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-p 7474:7474 -p 7687:7687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-e NEO4J_AUTH=neo4j/securepassword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-e NEO4J_dbms_security_procedures_unrestricted=apoc.* \</a:t>
            </a:r>
            <a:endParaRPr lang="en-US"/>
          </a:p>
          <a:p>
            <a:pPr>
              <a:spcAft>
                <a:spcPts val="0"/>
              </a:spcAft>
            </a:pPr>
            <a:r>
              <a:rPr lang="en-US" sz="1400" dirty="0">
                <a:latin typeface="Consolas"/>
              </a:rPr>
              <a:t>  neo4j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Scaling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Vertical and horizontal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scales vertically by adding CPU, memory, and disk to a single instance, and horizontally through clustering.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20574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Vertical: more CPU, memory, and disk on one instance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Horizontal: a causal cluster of leader, follower, and read-replica nodes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The leader handles writes; followers and read replicas serve reads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Fabric (Enterprise) shards data across multiple databases for large-scale, distributed graphs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Data is replicated across the cluster for fault tolerance and redundancy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Consistency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What a client sees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By default, Neo4j's Causal Clustering uses a causal consistency model: after a client writes, that same client's later reads are guaranteed to reflect it.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Causal consistency — the default; write-then-read ordering is guaranteed for a given client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Read-your-writes — a client always sees its own committed writes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Eventual consistency — replicas catch up over time, favoring availability for read-heavy workloads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Strong consistency — reads always hit the leader for the most recent committed data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ACID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Yes, really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/>
              <a:t>Neo4j is fully ACID compliant, an uncommon trait among NoSQL and graph databases — most trade some of this away for scale.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Atomicity — a failed transaction rolls back entirely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Consistency — constraint violations are rejected before commit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Isolation — concurrent transactions can't see each other's in-progress writes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Durability — committed writes survive a crash via the transaction log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Review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r>
              <a:rPr lang="en-US" sz="1800" dirty="0">
                <a:hlinkClick r:id="rId2"/>
              </a:rPr>
              <a:t>Watch on YouTube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TextBox 1"/>
          <p:cNvSpPr txBox="1"/>
          <p:nvPr/>
        </p:nvSpPr>
        <p:spPr>
          <a:xfrm>
            <a:off x="731520" y="548640"/>
            <a:ext cx="10728655" cy="100584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4000" dirty="0"/>
              <a:t>Takeaway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3" name="TextBox 2"/>
          <p:cNvSpPr txBox="1"/>
          <p:nvPr/>
        </p:nvSpPr>
        <p:spPr>
          <a:xfrm>
            <a:off x="731520" y="1554480"/>
            <a:ext cx="10728655" cy="6400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2200" dirty="0"/>
              <a:t>Think in relationships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4" name="TextBox 3"/>
          <p:cNvSpPr txBox="1"/>
          <p:nvPr/>
        </p:nvSpPr>
        <p:spPr>
          <a:xfrm>
            <a:off x="731520" y="2194560"/>
            <a:ext cx="10728655" cy="457200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spcAft>
                <a:spcPts val="800"/>
              </a:spcAft>
            </a:pPr>
            <a:r>
              <a:rPr lang="en-US" sz="1800" dirty="0">
                <a:solidFill>
                  <a:srgbClr val="22C55E"/>
                </a:solidFill>
              </a:rPr>
              <a:t>Model the connections, not just the entities.</a:t>
            </a:r>
            <a:r>
              <a:rPr lang="en-US" sz="1800" dirty="0"/>
              <a:t> Neo4j earns its keep exactly when the relationships between your data are the point, not an afterthought — social graphs, recommendations, fraud detection, and knowledge graphs all lean on the same strength: fast traversal of connected data.</a:t>
            </a:r>
            <a:endParaRPr lang="en-US"/>
          </a:p>
        </p:txBody>
      </p:sp>
      <p:sp xmlns:a="http://schemas.openxmlformats.org/drawingml/2006/main" xmlns:p="http://schemas.openxmlformats.org/presentationml/2006/main">
        <p:nvSpPr>
          <p:cNvPr id="5" name="TextBox 4"/>
          <p:cNvSpPr txBox="1"/>
          <p:nvPr/>
        </p:nvSpPr>
        <p:spPr>
          <a:xfrm>
            <a:off x="731520" y="2651760"/>
            <a:ext cx="10728655" cy="164592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457200" indent="-228600">
              <a:buChar char="•"/>
            </a:pPr>
            <a:r>
              <a:rPr lang="en-US" sz="1800" dirty="0"/>
              <a:t>Start from the traversal questions the app needs to answer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Name relationship types as verbs, not nouns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Index the properties you actually filter on</a:t>
            </a:r>
            <a:endParaRPr lang="en-US"/>
          </a:p>
          <a:p>
            <a:pPr lvl="0" marL="457200" indent="-228600">
              <a:buChar char="•"/>
            </a:pPr>
            <a:r>
              <a:rPr lang="en-US" sz="1800" dirty="0"/>
              <a:t>Reach for APOC before writing custom procedures by hand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